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313" r:id="rId2"/>
    <p:sldId id="346" r:id="rId3"/>
    <p:sldId id="317" r:id="rId4"/>
    <p:sldId id="354" r:id="rId5"/>
    <p:sldId id="357" r:id="rId6"/>
    <p:sldId id="347" r:id="rId7"/>
    <p:sldId id="316" r:id="rId8"/>
    <p:sldId id="359" r:id="rId9"/>
    <p:sldId id="351" r:id="rId10"/>
    <p:sldId id="352" r:id="rId11"/>
    <p:sldId id="349" r:id="rId12"/>
    <p:sldId id="343" r:id="rId13"/>
    <p:sldId id="339" r:id="rId14"/>
    <p:sldId id="286" r:id="rId15"/>
    <p:sldId id="268" r:id="rId16"/>
    <p:sldId id="329" r:id="rId17"/>
    <p:sldId id="333" r:id="rId18"/>
    <p:sldId id="331" r:id="rId19"/>
    <p:sldId id="356" r:id="rId20"/>
    <p:sldId id="358" r:id="rId21"/>
    <p:sldId id="31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3040" autoAdjust="0"/>
  </p:normalViewPr>
  <p:slideViewPr>
    <p:cSldViewPr>
      <p:cViewPr varScale="1">
        <p:scale>
          <a:sx n="109" d="100"/>
          <a:sy n="109" d="100"/>
        </p:scale>
        <p:origin x="-6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2CAA2-A85E-44F0-B8A6-2C5CDEFB1508}" type="datetimeFigureOut">
              <a:rPr lang="en-US" smtClean="0"/>
              <a:t>2/28/2013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8F140A-A0E5-44CA-8BE5-B193D8F94162}" type="slidenum">
              <a:rPr lang="en-US" smtClean="0"/>
              <a:t>‹#›</a:t>
            </a:fld>
            <a:endParaRPr lang="en-US"/>
          </a:p>
        </p:txBody>
      </p:sp>
    </p:spTree>
    <p:extLst>
      <p:ext uri="{BB962C8B-B14F-4D97-AF65-F5344CB8AC3E}">
        <p14:creationId xmlns:p14="http://schemas.microsoft.com/office/powerpoint/2010/main" val="1621705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15DA84-A59D-4C15-8E20-F2F6260BD942}"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86713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5DA84-A59D-4C15-8E20-F2F6260BD942}"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339841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5DA84-A59D-4C15-8E20-F2F6260BD942}"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167003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5DA84-A59D-4C15-8E20-F2F6260BD942}"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5078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5DA84-A59D-4C15-8E20-F2F6260BD942}"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25531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15DA84-A59D-4C15-8E20-F2F6260BD942}"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136101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15DA84-A59D-4C15-8E20-F2F6260BD942}" type="datetimeFigureOut">
              <a:rPr lang="en-US" smtClean="0"/>
              <a:pPr/>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350170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15DA84-A59D-4C15-8E20-F2F6260BD942}" type="datetimeFigureOut">
              <a:rPr lang="en-US" smtClean="0"/>
              <a:pPr/>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22456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5DA84-A59D-4C15-8E20-F2F6260BD942}" type="datetimeFigureOut">
              <a:rPr lang="en-US" smtClean="0"/>
              <a:pPr/>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149116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5DA84-A59D-4C15-8E20-F2F6260BD942}"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359272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5DA84-A59D-4C15-8E20-F2F6260BD942}" type="datetimeFigureOut">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BED28-7743-4B94-969E-12BD7190E2DF}" type="slidenum">
              <a:rPr lang="en-US" smtClean="0"/>
              <a:pPr/>
              <a:t>‹#›</a:t>
            </a:fld>
            <a:endParaRPr lang="en-US"/>
          </a:p>
        </p:txBody>
      </p:sp>
    </p:spTree>
    <p:extLst>
      <p:ext uri="{BB962C8B-B14F-4D97-AF65-F5344CB8AC3E}">
        <p14:creationId xmlns:p14="http://schemas.microsoft.com/office/powerpoint/2010/main" val="371635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5DA84-A59D-4C15-8E20-F2F6260BD942}" type="datetimeFigureOut">
              <a:rPr lang="en-US" smtClean="0"/>
              <a:pPr/>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BED28-7743-4B94-969E-12BD7190E2DF}" type="slidenum">
              <a:rPr lang="en-US" smtClean="0"/>
              <a:pPr/>
              <a:t>‹#›</a:t>
            </a:fld>
            <a:endParaRPr lang="en-US"/>
          </a:p>
        </p:txBody>
      </p:sp>
    </p:spTree>
    <p:extLst>
      <p:ext uri="{BB962C8B-B14F-4D97-AF65-F5344CB8AC3E}">
        <p14:creationId xmlns:p14="http://schemas.microsoft.com/office/powerpoint/2010/main" val="514489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archivesportal.cul.columbia.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logs.cul.columbia.edu/makino/" TargetMode="External"/><Relationship Id="rId2" Type="http://schemas.openxmlformats.org/officeDocument/2006/relationships/hyperlink" Target="http://library.columbia.edu/indiv/eastasian/special_collections/makino_mamoru.html" TargetMode="External"/><Relationship Id="rId1" Type="http://schemas.openxmlformats.org/officeDocument/2006/relationships/slideLayout" Target="../slideLayouts/slideLayout5.xml"/><Relationship Id="rId5" Type="http://schemas.openxmlformats.org/officeDocument/2006/relationships/image" Target="../media/image12.tmp"/><Relationship Id="rId4" Type="http://schemas.openxmlformats.org/officeDocument/2006/relationships/image" Target="../media/image11.tmp"/></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columbia.edu/indiv/eastasian/special_collections/makino_mamoru.html" TargetMode="External"/><Relationship Id="rId7" Type="http://schemas.openxmlformats.org/officeDocument/2006/relationships/hyperlink" Target="https://blogs.cul.columbia.edu/makino/" TargetMode="External"/><Relationship Id="rId2" Type="http://schemas.openxmlformats.org/officeDocument/2006/relationships/hyperlink" Target="http://library.columbia.edu/content/dam/libraryweb/libraries/eastasian/makino/Guide-Makino_Mamoru_Collection-June_2011_draft.pdf" TargetMode="External"/><Relationship Id="rId1" Type="http://schemas.openxmlformats.org/officeDocument/2006/relationships/slideLayout" Target="../slideLayouts/slideLayout2.xml"/><Relationship Id="rId6" Type="http://schemas.openxmlformats.org/officeDocument/2006/relationships/hyperlink" Target="http://academiccommons.columbia.edu/" TargetMode="External"/><Relationship Id="rId5" Type="http://schemas.openxmlformats.org/officeDocument/2006/relationships/hyperlink" Target="http://www.youtube.com/user/columbiauniversity/videos?query=makino+symposium" TargetMode="External"/><Relationship Id="rId4" Type="http://schemas.openxmlformats.org/officeDocument/2006/relationships/hyperlink" Target="http://library.columbia.edu/indiv/eastasian/special_collections/makino_mamoru/symposium.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rts.columbia.edu/cinema-china-culture-china-film-festival-and-conference" TargetMode="External"/><Relationship Id="rId7" Type="http://schemas.openxmlformats.org/officeDocument/2006/relationships/hyperlink" Target="http://library.columbia.edu/indiv/eastasian/korean/rarespecial/conant_collection/conantsymposium.html" TargetMode="External"/><Relationship Id="rId2" Type="http://schemas.openxmlformats.org/officeDocument/2006/relationships/hyperlink" Target="http://library.columbia.edu/indiv/eastasian/tibetan/2009_conference/video.html" TargetMode="External"/><Relationship Id="rId1" Type="http://schemas.openxmlformats.org/officeDocument/2006/relationships/slideLayout" Target="../slideLayouts/slideLayout2.xml"/><Relationship Id="rId6" Type="http://schemas.openxmlformats.org/officeDocument/2006/relationships/hyperlink" Target="http://academiccommons.columbia.edu/" TargetMode="External"/><Relationship Id="rId5" Type="http://schemas.openxmlformats.org/officeDocument/2006/relationships/hyperlink" Target="http://www.youtube.com/user/columbiauniversity/videos?query=makino+symposium" TargetMode="External"/><Relationship Id="rId4" Type="http://schemas.openxmlformats.org/officeDocument/2006/relationships/hyperlink" Target="http://library.columbia.edu/indiv/eastasian/special_collections/makino_mamoru/symposium.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academiccommons.columbia.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fontScale="90000"/>
          </a:bodyPr>
          <a:lstStyle/>
          <a:p>
            <a:r>
              <a:rPr lang="en-US" dirty="0" smtClean="0"/>
              <a:t/>
            </a:r>
            <a:br>
              <a:rPr lang="en-US" dirty="0" smtClean="0"/>
            </a:br>
            <a:r>
              <a:rPr lang="en-US" dirty="0" smtClean="0"/>
              <a:t>Innovative </a:t>
            </a:r>
            <a:r>
              <a:rPr lang="en-US" dirty="0"/>
              <a:t>Discovery of Unique Collections</a:t>
            </a:r>
            <a:r>
              <a:rPr lang="en-US" dirty="0" smtClean="0"/>
              <a:t>: </a:t>
            </a:r>
            <a:r>
              <a:rPr lang="en-US" dirty="0"/>
              <a:t>The Case of the </a:t>
            </a:r>
            <a:r>
              <a:rPr lang="en-US" dirty="0" smtClean="0"/>
              <a:t/>
            </a:r>
            <a:br>
              <a:rPr lang="en-US" dirty="0" smtClean="0"/>
            </a:br>
            <a:r>
              <a:rPr lang="en-US" dirty="0" smtClean="0"/>
              <a:t>Makino </a:t>
            </a:r>
            <a:r>
              <a:rPr lang="en-US" dirty="0"/>
              <a:t>Mamoru Collection at Columbia University” </a:t>
            </a:r>
            <a:br>
              <a:rPr lang="en-US" dirty="0"/>
            </a:br>
            <a:endParaRPr lang="en-US" dirty="0"/>
          </a:p>
        </p:txBody>
      </p:sp>
      <p:sp>
        <p:nvSpPr>
          <p:cNvPr id="3" name="Subtitle 2"/>
          <p:cNvSpPr>
            <a:spLocks noGrp="1"/>
          </p:cNvSpPr>
          <p:nvPr>
            <p:ph type="subTitle" idx="1"/>
          </p:nvPr>
        </p:nvSpPr>
        <p:spPr/>
        <p:txBody>
          <a:bodyPr>
            <a:normAutofit fontScale="55000" lnSpcReduction="20000"/>
          </a:bodyPr>
          <a:lstStyle/>
          <a:p>
            <a:r>
              <a:rPr lang="en-US" dirty="0"/>
              <a:t/>
            </a:r>
            <a:br>
              <a:rPr lang="en-US" dirty="0"/>
            </a:br>
            <a:r>
              <a:rPr lang="en-US" dirty="0"/>
              <a:t>by Jim Cheng and Beth </a:t>
            </a:r>
            <a:r>
              <a:rPr lang="en-US" dirty="0" smtClean="0"/>
              <a:t>Katzoff</a:t>
            </a:r>
            <a:br>
              <a:rPr lang="en-US" dirty="0" smtClean="0"/>
            </a:br>
            <a:r>
              <a:rPr lang="en-US" dirty="0" smtClean="0"/>
              <a:t>CEAL </a:t>
            </a:r>
            <a:r>
              <a:rPr lang="en-US" dirty="0"/>
              <a:t>, “Open Access and Discovery in the Academic Universe: Next Steps for East Asian Studies Research and Library </a:t>
            </a:r>
            <a:r>
              <a:rPr lang="en-US" dirty="0" smtClean="0"/>
              <a:t>Development”</a:t>
            </a:r>
          </a:p>
          <a:p>
            <a:endParaRPr lang="en-US" dirty="0" smtClean="0"/>
          </a:p>
          <a:p>
            <a:r>
              <a:rPr lang="en-US" dirty="0" smtClean="0"/>
              <a:t>March </a:t>
            </a:r>
            <a:r>
              <a:rPr lang="en-US" dirty="0"/>
              <a:t>20, 2013</a:t>
            </a:r>
            <a:br>
              <a:rPr lang="en-US" dirty="0"/>
            </a:br>
            <a:endParaRPr lang="en-US" dirty="0"/>
          </a:p>
        </p:txBody>
      </p:sp>
    </p:spTree>
    <p:extLst>
      <p:ext uri="{BB962C8B-B14F-4D97-AF65-F5344CB8AC3E}">
        <p14:creationId xmlns:p14="http://schemas.microsoft.com/office/powerpoint/2010/main" val="2331970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47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6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About the Makino </a:t>
            </a:r>
            <a:r>
              <a:rPr lang="en-US" sz="2800" dirty="0"/>
              <a:t>Collection/</a:t>
            </a:r>
            <a:r>
              <a:rPr lang="zh-CN" altLang="en-US" sz="2800" dirty="0"/>
              <a:t>牧野コレクション</a:t>
            </a:r>
            <a:r>
              <a:rPr lang="en-US" sz="2800" dirty="0"/>
              <a:t>)</a:t>
            </a:r>
          </a:p>
        </p:txBody>
      </p:sp>
      <p:sp>
        <p:nvSpPr>
          <p:cNvPr id="3" name="Content Placeholder 2"/>
          <p:cNvSpPr>
            <a:spLocks noGrp="1"/>
          </p:cNvSpPr>
          <p:nvPr>
            <p:ph idx="1"/>
          </p:nvPr>
        </p:nvSpPr>
        <p:spPr/>
        <p:txBody>
          <a:bodyPr>
            <a:normAutofit fontScale="92500" lnSpcReduction="20000"/>
          </a:bodyPr>
          <a:lstStyle/>
          <a:p>
            <a:r>
              <a:rPr lang="en-US" sz="2400" dirty="0" smtClean="0">
                <a:latin typeface="+mj-lt"/>
              </a:rPr>
              <a:t>Columbia </a:t>
            </a:r>
            <a:r>
              <a:rPr lang="en-US" sz="2400" dirty="0">
                <a:latin typeface="+mj-lt"/>
              </a:rPr>
              <a:t>University Library purchased the Makino Collection in </a:t>
            </a:r>
            <a:r>
              <a:rPr lang="en-US" sz="2400" dirty="0" smtClean="0">
                <a:latin typeface="+mj-lt"/>
              </a:rPr>
              <a:t>2006 and it </a:t>
            </a:r>
            <a:r>
              <a:rPr lang="en-US" sz="2400" dirty="0">
                <a:latin typeface="+mj-lt"/>
              </a:rPr>
              <a:t>arrived in New Jersey in </a:t>
            </a:r>
            <a:r>
              <a:rPr lang="en-US" sz="2400" dirty="0" smtClean="0">
                <a:latin typeface="+mj-lt"/>
              </a:rPr>
              <a:t>2007</a:t>
            </a:r>
          </a:p>
          <a:p>
            <a:pPr marL="285750" indent="-285750"/>
            <a:endParaRPr lang="en-US" sz="2400" dirty="0">
              <a:latin typeface="+mj-lt"/>
            </a:endParaRPr>
          </a:p>
          <a:p>
            <a:pPr marL="285750" indent="-285750"/>
            <a:r>
              <a:rPr lang="en-US" sz="2400" dirty="0">
                <a:latin typeface="+mj-lt"/>
              </a:rPr>
              <a:t>Processing began in mid-September 2008, and continues today. </a:t>
            </a:r>
            <a:r>
              <a:rPr lang="en-US" sz="2400" dirty="0" smtClean="0">
                <a:latin typeface="+mj-lt"/>
              </a:rPr>
              <a:t/>
            </a:r>
            <a:br>
              <a:rPr lang="en-US" sz="2400" dirty="0" smtClean="0">
                <a:latin typeface="+mj-lt"/>
              </a:rPr>
            </a:br>
            <a:endParaRPr lang="en-US" sz="2400" dirty="0" smtClean="0">
              <a:latin typeface="+mj-lt"/>
            </a:endParaRPr>
          </a:p>
          <a:p>
            <a:r>
              <a:rPr lang="en-US" sz="2400" dirty="0">
                <a:latin typeface="+mj-lt"/>
              </a:rPr>
              <a:t>An online Finding Aid </a:t>
            </a:r>
            <a:r>
              <a:rPr lang="en-US" sz="2400" dirty="0" smtClean="0">
                <a:latin typeface="+mj-lt"/>
              </a:rPr>
              <a:t>(EAD) is </a:t>
            </a:r>
            <a:r>
              <a:rPr lang="en-US" sz="2400" dirty="0">
                <a:latin typeface="+mj-lt"/>
              </a:rPr>
              <a:t>in </a:t>
            </a:r>
            <a:r>
              <a:rPr lang="en-US" sz="2400" dirty="0" smtClean="0">
                <a:latin typeface="+mj-lt"/>
              </a:rPr>
              <a:t>process. It will be searchable in the Columbia online catalog (CLIO) and linked to the Archive Collections Portal (</a:t>
            </a:r>
            <a:r>
              <a:rPr lang="en-US" sz="2400" dirty="0" smtClean="0">
                <a:latin typeface="+mj-lt"/>
                <a:hlinkClick r:id="rId2"/>
              </a:rPr>
              <a:t>http://archivesportal.cul.columbia.edu/</a:t>
            </a:r>
            <a:r>
              <a:rPr lang="en-US" sz="2400" dirty="0" smtClean="0">
                <a:latin typeface="+mj-lt"/>
              </a:rPr>
              <a:t>) from the Library website.</a:t>
            </a:r>
            <a:br>
              <a:rPr lang="en-US" sz="2400" dirty="0" smtClean="0">
                <a:latin typeface="+mj-lt"/>
              </a:rPr>
            </a:br>
            <a:endParaRPr lang="en-US" sz="2400" dirty="0" smtClean="0">
              <a:latin typeface="+mj-lt"/>
            </a:endParaRPr>
          </a:p>
          <a:p>
            <a:r>
              <a:rPr lang="en-US" sz="2400" dirty="0" smtClean="0">
                <a:latin typeface="+mj-lt"/>
              </a:rPr>
              <a:t>Over 80,000 items:</a:t>
            </a:r>
            <a:br>
              <a:rPr lang="en-US" sz="2400" dirty="0" smtClean="0">
                <a:latin typeface="+mj-lt"/>
              </a:rPr>
            </a:br>
            <a:r>
              <a:rPr lang="en-US" sz="2400" dirty="0" smtClean="0">
                <a:latin typeface="+mj-lt"/>
              </a:rPr>
              <a:t>14,576 volumes of books</a:t>
            </a:r>
            <a:br>
              <a:rPr lang="en-US" sz="2400" dirty="0" smtClean="0">
                <a:latin typeface="+mj-lt"/>
              </a:rPr>
            </a:br>
            <a:r>
              <a:rPr lang="en-US" sz="2400" dirty="0" smtClean="0">
                <a:latin typeface="+mj-lt"/>
              </a:rPr>
              <a:t>10,028 volumes of magazines</a:t>
            </a:r>
            <a:br>
              <a:rPr lang="en-US" sz="2400" dirty="0" smtClean="0">
                <a:latin typeface="+mj-lt"/>
              </a:rPr>
            </a:br>
            <a:r>
              <a:rPr lang="en-US" sz="2400" dirty="0" smtClean="0">
                <a:latin typeface="+mj-lt"/>
              </a:rPr>
              <a:t>1,805 miscellaneous files</a:t>
            </a:r>
            <a:br>
              <a:rPr lang="en-US" sz="2400" dirty="0" smtClean="0">
                <a:latin typeface="+mj-lt"/>
              </a:rPr>
            </a:br>
            <a:r>
              <a:rPr lang="en-US" sz="2400" dirty="0" smtClean="0">
                <a:latin typeface="+mj-lt"/>
              </a:rPr>
              <a:t>341 various formats – VHS (291), posters (60), sound recordings (8)</a:t>
            </a:r>
            <a:endParaRPr lang="en-US" sz="2400" dirty="0">
              <a:latin typeface="+mj-lt"/>
            </a:endParaRPr>
          </a:p>
          <a:p>
            <a:pPr>
              <a:buNone/>
            </a:pPr>
            <a:endParaRPr lang="en-US" sz="2400" dirty="0">
              <a:latin typeface="+mj-lt"/>
            </a:endParaRPr>
          </a:p>
          <a:p>
            <a:pPr marL="285750" indent="-285750"/>
            <a:endParaRPr lang="en-US" sz="2400" dirty="0"/>
          </a:p>
        </p:txBody>
      </p:sp>
    </p:spTree>
    <p:extLst>
      <p:ext uri="{BB962C8B-B14F-4D97-AF65-F5344CB8AC3E}">
        <p14:creationId xmlns:p14="http://schemas.microsoft.com/office/powerpoint/2010/main" val="3018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Contents of the Makino </a:t>
            </a:r>
            <a:r>
              <a:rPr lang="en-US" sz="2800" dirty="0"/>
              <a:t>Collection/</a:t>
            </a:r>
            <a:r>
              <a:rPr lang="zh-CN" altLang="en-US" sz="2800" dirty="0"/>
              <a:t>牧野コレクショ</a:t>
            </a:r>
            <a:r>
              <a:rPr lang="zh-CN" altLang="en-US" sz="2800" dirty="0" smtClean="0"/>
              <a:t>ン</a:t>
            </a:r>
            <a:endParaRPr lang="en-US" sz="2800" dirty="0"/>
          </a:p>
        </p:txBody>
      </p:sp>
      <p:sp>
        <p:nvSpPr>
          <p:cNvPr id="3" name="Content Placeholder 2"/>
          <p:cNvSpPr>
            <a:spLocks noGrp="1"/>
          </p:cNvSpPr>
          <p:nvPr>
            <p:ph idx="1"/>
          </p:nvPr>
        </p:nvSpPr>
        <p:spPr/>
        <p:txBody>
          <a:bodyPr>
            <a:normAutofit fontScale="92500" lnSpcReduction="20000"/>
          </a:bodyPr>
          <a:lstStyle/>
          <a:p>
            <a:r>
              <a:rPr lang="en-US" sz="2400" dirty="0" smtClean="0">
                <a:latin typeface="+mj-lt"/>
              </a:rPr>
              <a:t>over </a:t>
            </a:r>
            <a:r>
              <a:rPr lang="en-US" sz="2400" dirty="0">
                <a:latin typeface="+mj-lt"/>
              </a:rPr>
              <a:t>900 linear </a:t>
            </a:r>
            <a:r>
              <a:rPr lang="en-US" sz="2400" dirty="0" smtClean="0">
                <a:latin typeface="+mj-lt"/>
              </a:rPr>
              <a:t>feet of </a:t>
            </a:r>
            <a:r>
              <a:rPr lang="en-US" sz="2400" dirty="0">
                <a:latin typeface="+mj-lt"/>
              </a:rPr>
              <a:t>archival documents, monographs, magazines, newspapers, posters, photographs, maps, and more. </a:t>
            </a:r>
            <a:endParaRPr lang="en-US" sz="2400" dirty="0" smtClean="0">
              <a:latin typeface="+mj-lt"/>
            </a:endParaRPr>
          </a:p>
          <a:p>
            <a:r>
              <a:rPr lang="en-US" sz="2400" dirty="0" smtClean="0">
                <a:latin typeface="+mj-lt"/>
              </a:rPr>
              <a:t>over </a:t>
            </a:r>
            <a:r>
              <a:rPr lang="en-US" sz="2400" dirty="0">
                <a:latin typeface="+mj-lt"/>
              </a:rPr>
              <a:t>1,000 scenarios (scripts), many handwritten </a:t>
            </a:r>
            <a:endParaRPr lang="en-US" sz="2400" dirty="0" smtClean="0">
              <a:latin typeface="+mj-lt"/>
            </a:endParaRPr>
          </a:p>
          <a:p>
            <a:r>
              <a:rPr lang="en-US" sz="2400" dirty="0">
                <a:latin typeface="+mj-lt"/>
              </a:rPr>
              <a:t>over 3,000 </a:t>
            </a:r>
            <a:r>
              <a:rPr lang="en-US" sz="2400" dirty="0" smtClean="0">
                <a:latin typeface="+mj-lt"/>
              </a:rPr>
              <a:t>handbills from </a:t>
            </a:r>
            <a:r>
              <a:rPr lang="en-US" sz="2400" dirty="0">
                <a:latin typeface="+mj-lt"/>
              </a:rPr>
              <a:t>regional movie </a:t>
            </a:r>
            <a:r>
              <a:rPr lang="en-US" sz="2400" dirty="0" smtClean="0">
                <a:latin typeface="+mj-lt"/>
              </a:rPr>
              <a:t>theaters (1910s - 1940s)</a:t>
            </a:r>
          </a:p>
          <a:p>
            <a:r>
              <a:rPr lang="en-US" sz="2400" dirty="0">
                <a:latin typeface="+mj-lt"/>
              </a:rPr>
              <a:t>film production </a:t>
            </a:r>
            <a:r>
              <a:rPr lang="en-US" sz="2400" dirty="0" smtClean="0">
                <a:latin typeface="+mj-lt"/>
              </a:rPr>
              <a:t>company documents from Tōhō</a:t>
            </a:r>
            <a:r>
              <a:rPr lang="en-US" sz="2400" dirty="0">
                <a:latin typeface="+mj-lt"/>
              </a:rPr>
              <a:t>/</a:t>
            </a:r>
            <a:r>
              <a:rPr lang="ja-JP" altLang="en-US" sz="2400" dirty="0">
                <a:latin typeface="+mj-lt"/>
              </a:rPr>
              <a:t>東宝</a:t>
            </a:r>
            <a:r>
              <a:rPr lang="en-US" sz="2400" dirty="0">
                <a:latin typeface="+mj-lt"/>
              </a:rPr>
              <a:t>, Shōchiku/</a:t>
            </a:r>
            <a:r>
              <a:rPr lang="ja-JP" altLang="en-US" sz="2400" dirty="0">
                <a:latin typeface="+mj-lt"/>
              </a:rPr>
              <a:t>松竹</a:t>
            </a:r>
            <a:r>
              <a:rPr lang="en-US" sz="2400" dirty="0">
                <a:latin typeface="+mj-lt"/>
              </a:rPr>
              <a:t>, Nikkatsu/</a:t>
            </a:r>
            <a:r>
              <a:rPr lang="ja-JP" altLang="en-US" sz="2400" dirty="0">
                <a:latin typeface="+mj-lt"/>
              </a:rPr>
              <a:t>日活</a:t>
            </a:r>
            <a:r>
              <a:rPr lang="en-US" sz="2400" dirty="0">
                <a:latin typeface="+mj-lt"/>
              </a:rPr>
              <a:t>, </a:t>
            </a:r>
            <a:r>
              <a:rPr lang="en-US" sz="2400" dirty="0" err="1">
                <a:latin typeface="+mj-lt"/>
              </a:rPr>
              <a:t>Tōei</a:t>
            </a:r>
            <a:r>
              <a:rPr lang="en-US" sz="2400" dirty="0">
                <a:latin typeface="+mj-lt"/>
              </a:rPr>
              <a:t>/</a:t>
            </a:r>
            <a:r>
              <a:rPr lang="ja-JP" altLang="en-US" sz="2400" dirty="0">
                <a:latin typeface="+mj-lt"/>
              </a:rPr>
              <a:t>東映</a:t>
            </a:r>
            <a:r>
              <a:rPr lang="en-US" sz="2400" dirty="0">
                <a:latin typeface="+mj-lt"/>
              </a:rPr>
              <a:t>and Daiei/</a:t>
            </a:r>
            <a:r>
              <a:rPr lang="ja-JP" altLang="en-US" sz="2400" dirty="0" smtClean="0">
                <a:latin typeface="+mj-lt"/>
              </a:rPr>
              <a:t>大映</a:t>
            </a:r>
            <a:r>
              <a:rPr lang="en-US" sz="2400" dirty="0" smtClean="0">
                <a:latin typeface="+mj-lt"/>
              </a:rPr>
              <a:t> , independent studios</a:t>
            </a:r>
          </a:p>
          <a:p>
            <a:r>
              <a:rPr lang="en-US" sz="2400" dirty="0">
                <a:latin typeface="+mj-lt"/>
              </a:rPr>
              <a:t>personal collections </a:t>
            </a:r>
            <a:r>
              <a:rPr lang="en-US" sz="2400" dirty="0" smtClean="0">
                <a:latin typeface="+mj-lt"/>
              </a:rPr>
              <a:t>of film </a:t>
            </a:r>
            <a:r>
              <a:rPr lang="en-US" sz="2400" dirty="0">
                <a:latin typeface="+mj-lt"/>
              </a:rPr>
              <a:t>critics  </a:t>
            </a:r>
            <a:r>
              <a:rPr lang="en-US" sz="2400" dirty="0" smtClean="0">
                <a:latin typeface="+mj-lt"/>
              </a:rPr>
              <a:t>- Kishi </a:t>
            </a:r>
            <a:r>
              <a:rPr lang="en-US" sz="2400" dirty="0">
                <a:latin typeface="+mj-lt"/>
              </a:rPr>
              <a:t>Matsuo, Tanaka </a:t>
            </a:r>
            <a:r>
              <a:rPr lang="en-US" sz="2400" dirty="0" err="1">
                <a:latin typeface="+mj-lt"/>
              </a:rPr>
              <a:t>Jun’ichiro</a:t>
            </a:r>
            <a:r>
              <a:rPr lang="en-US" sz="2400" dirty="0">
                <a:latin typeface="+mj-lt"/>
              </a:rPr>
              <a:t>, Iwasaki Akira, and </a:t>
            </a:r>
            <a:r>
              <a:rPr lang="en-US" sz="2400" dirty="0" err="1">
                <a:latin typeface="+mj-lt"/>
              </a:rPr>
              <a:t>Iijima</a:t>
            </a:r>
            <a:r>
              <a:rPr lang="en-US" sz="2400" dirty="0">
                <a:latin typeface="+mj-lt"/>
              </a:rPr>
              <a:t> Tadashi. </a:t>
            </a:r>
            <a:endParaRPr lang="en-US" sz="2400" dirty="0" smtClean="0">
              <a:latin typeface="+mj-lt"/>
            </a:endParaRPr>
          </a:p>
          <a:p>
            <a:r>
              <a:rPr lang="en-US" sz="2400" dirty="0" smtClean="0">
                <a:latin typeface="+mj-lt"/>
              </a:rPr>
              <a:t>major and minor film magazines</a:t>
            </a:r>
          </a:p>
          <a:p>
            <a:r>
              <a:rPr lang="en-US" sz="2400" dirty="0">
                <a:latin typeface="+mj-lt"/>
              </a:rPr>
              <a:t>coterie </a:t>
            </a:r>
            <a:r>
              <a:rPr lang="en-US" sz="2400" dirty="0" smtClean="0">
                <a:latin typeface="+mj-lt"/>
              </a:rPr>
              <a:t>(self-published) magazines </a:t>
            </a:r>
            <a:r>
              <a:rPr lang="en-US" sz="2400" dirty="0">
                <a:latin typeface="+mj-lt"/>
              </a:rPr>
              <a:t>(</a:t>
            </a:r>
            <a:r>
              <a:rPr lang="en-US" sz="2400" i="1" dirty="0" err="1" smtClean="0">
                <a:latin typeface="+mj-lt"/>
              </a:rPr>
              <a:t>dōjinshi</a:t>
            </a:r>
            <a:r>
              <a:rPr lang="en-US" sz="2400" dirty="0" smtClean="0">
                <a:latin typeface="+mj-lt"/>
              </a:rPr>
              <a:t>/</a:t>
            </a:r>
            <a:r>
              <a:rPr lang="ja-JP" altLang="en-US" sz="2400" dirty="0" smtClean="0">
                <a:latin typeface="+mj-lt"/>
              </a:rPr>
              <a:t>同人誌</a:t>
            </a:r>
            <a:r>
              <a:rPr lang="en-US" sz="2400" dirty="0" smtClean="0">
                <a:latin typeface="+mj-lt"/>
              </a:rPr>
              <a:t>)</a:t>
            </a:r>
          </a:p>
          <a:p>
            <a:r>
              <a:rPr lang="en-US" sz="2400" dirty="0" smtClean="0">
                <a:latin typeface="+mj-lt"/>
              </a:rPr>
              <a:t>Amateur film (</a:t>
            </a:r>
            <a:r>
              <a:rPr lang="en-US" sz="2400" i="1" dirty="0" err="1" smtClean="0">
                <a:latin typeface="+mj-lt"/>
              </a:rPr>
              <a:t>kogata</a:t>
            </a:r>
            <a:r>
              <a:rPr lang="en-US" sz="2400" i="1" dirty="0" smtClean="0">
                <a:latin typeface="+mj-lt"/>
              </a:rPr>
              <a:t> </a:t>
            </a:r>
            <a:r>
              <a:rPr lang="en-US" sz="2400" i="1" dirty="0" err="1" smtClean="0">
                <a:latin typeface="+mj-lt"/>
              </a:rPr>
              <a:t>eiga</a:t>
            </a:r>
            <a:r>
              <a:rPr lang="en-US" sz="2400" dirty="0" smtClean="0">
                <a:latin typeface="+mj-lt"/>
              </a:rPr>
              <a:t>/</a:t>
            </a:r>
            <a:r>
              <a:rPr lang="ja-JP" altLang="en-US" sz="2400" dirty="0" smtClean="0">
                <a:latin typeface="+mj-lt"/>
              </a:rPr>
              <a:t>小型映画</a:t>
            </a:r>
            <a:r>
              <a:rPr lang="en-US" sz="2400" dirty="0" smtClean="0">
                <a:latin typeface="+mj-lt"/>
              </a:rPr>
              <a:t>) materials</a:t>
            </a:r>
          </a:p>
          <a:p>
            <a:r>
              <a:rPr lang="en-US" sz="2400" dirty="0" smtClean="0">
                <a:latin typeface="+mj-lt"/>
              </a:rPr>
              <a:t>East Asian film sources (China, Taiwan, Manchuria, South Korea)</a:t>
            </a:r>
          </a:p>
          <a:p>
            <a:r>
              <a:rPr lang="en-US" sz="2400" dirty="0" smtClean="0">
                <a:latin typeface="+mj-lt"/>
              </a:rPr>
              <a:t>Western cinema (Charlie Chaplin, Russian materials)</a:t>
            </a:r>
            <a:r>
              <a:rPr lang="en-US" sz="2400" dirty="0">
                <a:latin typeface="+mj-lt"/>
              </a:rPr>
              <a:t/>
            </a:r>
            <a:br>
              <a:rPr lang="en-US" sz="2400" dirty="0">
                <a:latin typeface="+mj-lt"/>
              </a:rPr>
            </a:br>
            <a:endParaRPr lang="en-US" sz="2400" dirty="0">
              <a:latin typeface="+mj-lt"/>
            </a:endParaRPr>
          </a:p>
        </p:txBody>
      </p:sp>
    </p:spTree>
    <p:extLst>
      <p:ext uri="{BB962C8B-B14F-4D97-AF65-F5344CB8AC3E}">
        <p14:creationId xmlns:p14="http://schemas.microsoft.com/office/powerpoint/2010/main" val="144491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685800"/>
          </a:xfrm>
        </p:spPr>
        <p:txBody>
          <a:bodyPr>
            <a:normAutofit/>
          </a:bodyPr>
          <a:lstStyle/>
          <a:p>
            <a:r>
              <a:rPr lang="en-US" sz="2400" dirty="0" smtClean="0"/>
              <a:t>Movie Theater Handbills/</a:t>
            </a:r>
            <a:r>
              <a:rPr lang="en-US" sz="2400" i="1" dirty="0" err="1" smtClean="0"/>
              <a:t>chirashi</a:t>
            </a:r>
            <a:r>
              <a:rPr lang="en-US" sz="2400" dirty="0" smtClean="0"/>
              <a:t>, 1925</a:t>
            </a:r>
            <a:endParaRPr lang="en-US" sz="2400" dirty="0"/>
          </a:p>
        </p:txBody>
      </p:sp>
      <p:pic>
        <p:nvPicPr>
          <p:cNvPr id="1026" name="Picture 2" descr="C:\Documents and Settings\w2k-mosis-user\My Documents\Katzoff\Makino Archive Photos\handbills Musashino Weekly 1925.JPG"/>
          <p:cNvPicPr>
            <a:picLocks noGrp="1" noChangeAspect="1" noChangeArrowheads="1"/>
          </p:cNvPicPr>
          <p:nvPr>
            <p:ph type="pic" idx="1"/>
          </p:nvPr>
        </p:nvPicPr>
        <p:blipFill>
          <a:blip r:embed="rId2"/>
          <a:srcRect/>
          <a:stretch>
            <a:fillRect/>
          </a:stretch>
        </p:blipFill>
        <p:spPr bwMode="auto">
          <a:xfrm>
            <a:off x="685800" y="304801"/>
            <a:ext cx="7848600" cy="4422775"/>
          </a:xfrm>
          <a:prstGeom prst="rect">
            <a:avLst/>
          </a:prstGeom>
          <a:noFill/>
        </p:spPr>
      </p:pic>
      <p:sp>
        <p:nvSpPr>
          <p:cNvPr id="4" name="Text Placeholder 3"/>
          <p:cNvSpPr>
            <a:spLocks noGrp="1"/>
          </p:cNvSpPr>
          <p:nvPr>
            <p:ph type="body" sz="half" idx="2"/>
          </p:nvPr>
        </p:nvSpPr>
        <p:spPr>
          <a:xfrm>
            <a:off x="1905000" y="5638800"/>
            <a:ext cx="5486400" cy="990600"/>
          </a:xfrm>
        </p:spPr>
        <p:txBody>
          <a:bodyPr>
            <a:normAutofit fontScale="32500" lnSpcReduction="20000"/>
          </a:bodyPr>
          <a:lstStyle/>
          <a:p>
            <a:endParaRPr lang="en-US" sz="2900" dirty="0" smtClean="0"/>
          </a:p>
          <a:p>
            <a:r>
              <a:rPr lang="en-US" sz="5000" dirty="0" smtClean="0">
                <a:latin typeface="+mj-lt"/>
              </a:rPr>
              <a:t>Tokyo/</a:t>
            </a:r>
            <a:r>
              <a:rPr lang="zh-CN" altLang="en-US" sz="5000" dirty="0" smtClean="0">
                <a:latin typeface="+mj-lt"/>
              </a:rPr>
              <a:t>東京</a:t>
            </a:r>
            <a:r>
              <a:rPr lang="en-US" altLang="zh-CN" sz="5000" dirty="0" smtClean="0">
                <a:latin typeface="+mj-lt"/>
              </a:rPr>
              <a:t>, </a:t>
            </a:r>
            <a:r>
              <a:rPr lang="en-US" sz="5000" dirty="0" smtClean="0">
                <a:latin typeface="+mj-lt"/>
              </a:rPr>
              <a:t>Shinjuku/</a:t>
            </a:r>
            <a:r>
              <a:rPr lang="zh-CN" altLang="en-US" sz="5000" dirty="0" smtClean="0">
                <a:latin typeface="+mj-lt"/>
              </a:rPr>
              <a:t>新宿</a:t>
            </a:r>
            <a:r>
              <a:rPr lang="en-US" altLang="zh-CN" sz="5000" dirty="0" smtClean="0">
                <a:latin typeface="+mj-lt"/>
              </a:rPr>
              <a:t>,  </a:t>
            </a:r>
            <a:r>
              <a:rPr lang="en-US" sz="5000" dirty="0" smtClean="0">
                <a:latin typeface="+mj-lt"/>
              </a:rPr>
              <a:t>Musashinokan/</a:t>
            </a:r>
            <a:r>
              <a:rPr lang="zh-CN" altLang="en-US" sz="5000" dirty="0" smtClean="0">
                <a:latin typeface="+mj-lt"/>
              </a:rPr>
              <a:t>武蔵野館</a:t>
            </a:r>
            <a:r>
              <a:rPr lang="en-US" altLang="zh-CN" sz="5000" dirty="0" smtClean="0">
                <a:latin typeface="+mj-lt"/>
              </a:rPr>
              <a:t>, </a:t>
            </a:r>
            <a:br>
              <a:rPr lang="en-US" altLang="zh-CN" sz="5000" dirty="0" smtClean="0">
                <a:latin typeface="+mj-lt"/>
              </a:rPr>
            </a:br>
            <a:r>
              <a:rPr lang="en-US" sz="5000" i="1" dirty="0" smtClean="0">
                <a:latin typeface="+mj-lt"/>
              </a:rPr>
              <a:t>Musashino Weekly</a:t>
            </a:r>
            <a:r>
              <a:rPr lang="en-US" sz="5000" dirty="0" smtClean="0">
                <a:latin typeface="+mj-lt"/>
              </a:rPr>
              <a:t>/</a:t>
            </a:r>
            <a:r>
              <a:rPr lang="zh-CN" altLang="en-US" sz="5000" dirty="0" smtClean="0">
                <a:latin typeface="+mj-lt"/>
              </a:rPr>
              <a:t>武蔵野週報</a:t>
            </a:r>
            <a:r>
              <a:rPr lang="en-US" altLang="zh-CN" sz="5000" dirty="0" smtClean="0">
                <a:latin typeface="+mj-lt"/>
              </a:rPr>
              <a:t>, </a:t>
            </a:r>
            <a:r>
              <a:rPr lang="en-US" sz="5000" dirty="0" smtClean="0">
                <a:latin typeface="+mj-lt"/>
              </a:rPr>
              <a:t>vol. 5, 6,</a:t>
            </a:r>
            <a:endParaRPr lang="en-US" sz="50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05400"/>
            <a:ext cx="5486400" cy="762000"/>
          </a:xfrm>
        </p:spPr>
        <p:txBody>
          <a:bodyPr>
            <a:noAutofit/>
          </a:bodyPr>
          <a:lstStyle/>
          <a:p>
            <a:r>
              <a:rPr lang="en-US" sz="2400" dirty="0" smtClean="0"/>
              <a:t/>
            </a:r>
            <a:br>
              <a:rPr lang="en-US" sz="2400" dirty="0" smtClean="0"/>
            </a:br>
            <a:r>
              <a:rPr lang="en-US" sz="2400" dirty="0" smtClean="0"/>
              <a:t>Personal Collections: </a:t>
            </a:r>
            <a:br>
              <a:rPr lang="en-US" sz="2400" dirty="0" smtClean="0"/>
            </a:br>
            <a:r>
              <a:rPr lang="en-US" sz="2400" dirty="0" smtClean="0"/>
              <a:t>Kishi Matsuo/</a:t>
            </a:r>
            <a:r>
              <a:rPr lang="zh-CN" altLang="en-US" sz="2400" dirty="0" smtClean="0"/>
              <a:t>岸松雄 </a:t>
            </a:r>
            <a:r>
              <a:rPr lang="en-US" sz="2400" dirty="0" smtClean="0"/>
              <a:t>scrapbook, 1960</a:t>
            </a:r>
            <a:endParaRPr lang="en-US" sz="2400" dirty="0"/>
          </a:p>
        </p:txBody>
      </p:sp>
      <p:pic>
        <p:nvPicPr>
          <p:cNvPr id="2050" name="Picture 2" descr="C:\Documents and Settings\w2k-mosis-user\My Documents\Katzoff\Makino Archive Photos\scrapbook - Kishi Matsuo on Chaplin inside.JPG"/>
          <p:cNvPicPr>
            <a:picLocks noGrp="1" noChangeAspect="1" noChangeArrowheads="1"/>
          </p:cNvPicPr>
          <p:nvPr>
            <p:ph type="pic" idx="1"/>
          </p:nvPr>
        </p:nvPicPr>
        <p:blipFill>
          <a:blip r:embed="rId2"/>
          <a:srcRect/>
          <a:stretch>
            <a:fillRect/>
          </a:stretch>
        </p:blipFill>
        <p:spPr bwMode="auto">
          <a:xfrm>
            <a:off x="685800" y="381000"/>
            <a:ext cx="7696200" cy="4648200"/>
          </a:xfrm>
          <a:prstGeom prst="rect">
            <a:avLst/>
          </a:prstGeom>
          <a:noFill/>
        </p:spPr>
      </p:pic>
      <p:sp>
        <p:nvSpPr>
          <p:cNvPr id="4" name="Text Placeholder 3"/>
          <p:cNvSpPr>
            <a:spLocks noGrp="1"/>
          </p:cNvSpPr>
          <p:nvPr>
            <p:ph type="body" sz="half" idx="2"/>
          </p:nvPr>
        </p:nvSpPr>
        <p:spPr>
          <a:xfrm>
            <a:off x="1295400" y="5867400"/>
            <a:ext cx="6400800" cy="762000"/>
          </a:xfrm>
        </p:spPr>
        <p:txBody>
          <a:bodyPr>
            <a:normAutofit fontScale="85000" lnSpcReduction="20000"/>
          </a:bodyPr>
          <a:lstStyle/>
          <a:p>
            <a:r>
              <a:rPr lang="en-US" sz="2100" dirty="0" smtClean="0"/>
              <a:t/>
            </a:r>
            <a:br>
              <a:rPr lang="en-US" sz="2100" dirty="0" smtClean="0"/>
            </a:br>
            <a:r>
              <a:rPr lang="en-US" sz="2400" dirty="0" smtClean="0">
                <a:latin typeface="+mj-lt"/>
              </a:rPr>
              <a:t>1 of 29 scrapbooks created by Kishi Matsuo</a:t>
            </a:r>
            <a:br>
              <a:rPr lang="en-US" sz="2400" dirty="0" smtClean="0">
                <a:latin typeface="+mj-lt"/>
              </a:rPr>
            </a:br>
            <a:endParaRPr lang="en-US"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戦後雑誌</a:t>
            </a:r>
            <a:r>
              <a:rPr lang="en-US" altLang="ja-JP" dirty="0"/>
              <a:t>,</a:t>
            </a:r>
            <a:r>
              <a:rPr lang="en-US" altLang="ja-JP" i="1" dirty="0"/>
              <a:t> GHQ period</a:t>
            </a:r>
            <a:br>
              <a:rPr lang="en-US" altLang="ja-JP" i="1" dirty="0"/>
            </a:br>
            <a:r>
              <a:rPr lang="ja-JP" altLang="en-US" dirty="0"/>
              <a:t>戦後雑誌</a:t>
            </a:r>
            <a:r>
              <a:rPr lang="en-US" altLang="ja-JP" dirty="0"/>
              <a:t>,</a:t>
            </a:r>
            <a:r>
              <a:rPr lang="en-US" altLang="ja-JP" i="1" dirty="0"/>
              <a:t> GHQ period</a:t>
            </a:r>
            <a:br>
              <a:rPr lang="en-US" altLang="ja-JP" i="1" dirty="0"/>
            </a:br>
            <a:endParaRPr lang="en-US" dirty="0"/>
          </a:p>
        </p:txBody>
      </p:sp>
      <p:pic>
        <p:nvPicPr>
          <p:cNvPr id="1026" name="Picture 2" descr="P:\Makino Archive Photos\Eiga no tomo magazine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391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1792288" y="5715000"/>
            <a:ext cx="5486400" cy="838200"/>
          </a:xfrm>
        </p:spPr>
        <p:txBody>
          <a:bodyPr>
            <a:normAutofit fontScale="92500" lnSpcReduction="10000"/>
          </a:bodyPr>
          <a:lstStyle/>
          <a:p>
            <a:pPr algn="ctr"/>
            <a:r>
              <a:rPr lang="en-US" altLang="ja-JP" sz="2800" dirty="0" smtClean="0">
                <a:ea typeface="Kozuka Mincho Pro M" pitchFamily="18" charset="-128"/>
              </a:rPr>
              <a:t/>
            </a:r>
            <a:br>
              <a:rPr lang="en-US" altLang="ja-JP" sz="2800" dirty="0" smtClean="0">
                <a:ea typeface="Kozuka Mincho Pro M" pitchFamily="18" charset="-128"/>
              </a:rPr>
            </a:br>
            <a:r>
              <a:rPr lang="en-US" altLang="ja-JP" sz="2800" dirty="0" smtClean="0">
                <a:latin typeface="+mj-lt"/>
                <a:ea typeface="Kozuka Mincho Pro M" pitchFamily="18" charset="-128"/>
              </a:rPr>
              <a:t>Postwar magazines</a:t>
            </a:r>
            <a:r>
              <a:rPr lang="ja-JP" altLang="en-US" sz="2800" dirty="0" smtClean="0">
                <a:latin typeface="+mj-lt"/>
                <a:ea typeface="Kozuka Mincho Pro M" pitchFamily="18" charset="-128"/>
              </a:rPr>
              <a:t>（</a:t>
            </a:r>
            <a:r>
              <a:rPr lang="en-US" altLang="ja-JP" sz="2800" dirty="0" smtClean="0">
                <a:latin typeface="+mj-lt"/>
                <a:ea typeface="Kozuka Mincho Pro M" pitchFamily="18" charset="-128"/>
              </a:rPr>
              <a:t>1946</a:t>
            </a:r>
            <a:r>
              <a:rPr lang="ja-JP" altLang="en-US" sz="2800" dirty="0" smtClean="0">
                <a:latin typeface="+mj-lt"/>
                <a:ea typeface="Kozuka Mincho Pro M" pitchFamily="18" charset="-128"/>
              </a:rPr>
              <a:t>～）</a:t>
            </a:r>
            <a:endParaRPr lang="en-US" altLang="ja-JP" sz="2800" dirty="0" smtClean="0">
              <a:latin typeface="+mj-lt"/>
              <a:ea typeface="Kozuka Mincho Pro M" pitchFamily="18" charset="-128"/>
            </a:endParaRPr>
          </a:p>
          <a:p>
            <a:endParaRPr lang="en-US" altLang="ja-JP" sz="2400" dirty="0" smtClean="0">
              <a:latin typeface="SimSun" pitchFamily="2" charset="-122"/>
              <a:ea typeface="SimSun" pitchFamily="2" charset="-122"/>
            </a:endParaRPr>
          </a:p>
        </p:txBody>
      </p:sp>
    </p:spTree>
    <p:extLst>
      <p:ext uri="{BB962C8B-B14F-4D97-AF65-F5344CB8AC3E}">
        <p14:creationId xmlns:p14="http://schemas.microsoft.com/office/powerpoint/2010/main" val="307860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TW" sz="2400" dirty="0" smtClean="0">
                <a:latin typeface="Calibri" pitchFamily="34" charset="0"/>
                <a:ea typeface="Kozuka Mincho Pr6N H" pitchFamily="18" charset="-128"/>
              </a:rPr>
              <a:t>Books </a:t>
            </a:r>
            <a:r>
              <a:rPr lang="en-US" altLang="zh-TW" sz="2400" dirty="0">
                <a:latin typeface="Calibri" pitchFamily="34" charset="0"/>
                <a:ea typeface="Kozuka Mincho Pr6N H" pitchFamily="18" charset="-128"/>
              </a:rPr>
              <a:t>autographed by </a:t>
            </a:r>
            <a:r>
              <a:rPr lang="en-US" altLang="zh-TW" sz="2400" dirty="0" smtClean="0">
                <a:latin typeface="Calibri" pitchFamily="34" charset="0"/>
                <a:ea typeface="Kozuka Mincho Pr6N H" pitchFamily="18" charset="-128"/>
              </a:rPr>
              <a:t>Charlie </a:t>
            </a:r>
            <a:r>
              <a:rPr lang="en-US" altLang="zh-TW" sz="2400" dirty="0">
                <a:latin typeface="Calibri" pitchFamily="34" charset="0"/>
                <a:ea typeface="Kozuka Mincho Pr6N H" pitchFamily="18" charset="-128"/>
              </a:rPr>
              <a:t>Chaplin on March 16, 1971</a:t>
            </a:r>
            <a:endParaRPr lang="en-US" sz="2400" dirty="0">
              <a:latin typeface="Calibri" pitchFamily="34" charset="0"/>
              <a:ea typeface="Kozuka Mincho Pr6N H" pitchFamily="18" charset="-128"/>
            </a:endParaRPr>
          </a:p>
        </p:txBody>
      </p:sp>
      <p:sp>
        <p:nvSpPr>
          <p:cNvPr id="3" name="Content Placeholder 2"/>
          <p:cNvSpPr>
            <a:spLocks noGrp="1"/>
          </p:cNvSpPr>
          <p:nvPr>
            <p:ph idx="1"/>
          </p:nvPr>
        </p:nvSpPr>
        <p:spPr/>
        <p:txBody>
          <a:bodyPr/>
          <a:lstStyle/>
          <a:p>
            <a:endParaRPr lang="en-US" dirty="0"/>
          </a:p>
        </p:txBody>
      </p:sp>
      <p:pic>
        <p:nvPicPr>
          <p:cNvPr id="1026" name="Picture 2" descr="P:\Makino Archive Photos\photo 3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924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Autofit/>
          </a:bodyPr>
          <a:lstStyle/>
          <a:p>
            <a:r>
              <a:rPr lang="en-US" sz="2800" dirty="0" smtClean="0"/>
              <a:t>Makino Website and Blog</a:t>
            </a:r>
            <a:endParaRPr lang="en-US" sz="2800" dirty="0"/>
          </a:p>
        </p:txBody>
      </p:sp>
      <p:sp>
        <p:nvSpPr>
          <p:cNvPr id="3" name="Text Placeholder 2"/>
          <p:cNvSpPr>
            <a:spLocks noGrp="1"/>
          </p:cNvSpPr>
          <p:nvPr>
            <p:ph type="body" idx="1"/>
          </p:nvPr>
        </p:nvSpPr>
        <p:spPr>
          <a:xfrm>
            <a:off x="457201" y="533400"/>
            <a:ext cx="4040188" cy="609601"/>
          </a:xfrm>
        </p:spPr>
        <p:txBody>
          <a:bodyPr>
            <a:normAutofit/>
          </a:bodyPr>
          <a:lstStyle/>
          <a:p>
            <a:r>
              <a:rPr lang="en-US" altLang="ja-JP" dirty="0" smtClean="0">
                <a:latin typeface="+mj-lt"/>
              </a:rPr>
              <a:t>Website</a:t>
            </a:r>
            <a:endParaRPr lang="en-US" dirty="0">
              <a:latin typeface="+mj-lt"/>
            </a:endParaRPr>
          </a:p>
        </p:txBody>
      </p:sp>
      <p:sp>
        <p:nvSpPr>
          <p:cNvPr id="4" name="Content Placeholder 3"/>
          <p:cNvSpPr>
            <a:spLocks noGrp="1"/>
          </p:cNvSpPr>
          <p:nvPr>
            <p:ph sz="half" idx="2"/>
          </p:nvPr>
        </p:nvSpPr>
        <p:spPr>
          <a:xfrm>
            <a:off x="457200" y="1378974"/>
            <a:ext cx="4040188" cy="5257800"/>
          </a:xfrm>
        </p:spPr>
        <p:txBody>
          <a:bodyPr>
            <a:normAutofit/>
          </a:bodyPr>
          <a:lstStyle/>
          <a:p>
            <a:pPr marL="0" indent="0">
              <a:buNone/>
            </a:pPr>
            <a:r>
              <a:rPr lang="en-US" sz="1800" b="1" dirty="0">
                <a:latin typeface="+mj-lt"/>
                <a:hlinkClick r:id="rId2"/>
              </a:rPr>
              <a:t>http://library.columbia.edu/indiv/eastasian/special_collections/makino_mamoru.html</a:t>
            </a:r>
          </a:p>
          <a:p>
            <a:pPr marL="0" indent="0">
              <a:buNone/>
            </a:pPr>
            <a:r>
              <a:rPr lang="en-US" sz="1800" b="1" dirty="0" smtClean="0">
                <a:hlinkClick r:id="rId3"/>
              </a:rPr>
              <a:t/>
            </a:r>
            <a:br>
              <a:rPr lang="en-US" sz="1800" b="1" dirty="0" smtClean="0">
                <a:hlinkClick r:id="rId3"/>
              </a:rPr>
            </a:br>
            <a:endParaRPr lang="en-US" sz="1800" dirty="0"/>
          </a:p>
        </p:txBody>
      </p:sp>
      <p:sp>
        <p:nvSpPr>
          <p:cNvPr id="5" name="Text Placeholder 4"/>
          <p:cNvSpPr>
            <a:spLocks noGrp="1"/>
          </p:cNvSpPr>
          <p:nvPr>
            <p:ph type="body" sz="quarter" idx="3"/>
          </p:nvPr>
        </p:nvSpPr>
        <p:spPr>
          <a:xfrm>
            <a:off x="4645026" y="609600"/>
            <a:ext cx="4041775" cy="609601"/>
          </a:xfrm>
        </p:spPr>
        <p:txBody>
          <a:bodyPr>
            <a:normAutofit fontScale="25000" lnSpcReduction="20000"/>
          </a:bodyPr>
          <a:lstStyle/>
          <a:p>
            <a:endParaRPr lang="en-US" altLang="ja-JP" dirty="0" smtClean="0"/>
          </a:p>
          <a:p>
            <a:endParaRPr lang="en-US" altLang="ja-JP" sz="9600" dirty="0"/>
          </a:p>
          <a:p>
            <a:endParaRPr lang="en-US" altLang="ja-JP" sz="9600" dirty="0" smtClean="0"/>
          </a:p>
          <a:p>
            <a:endParaRPr lang="en-US" altLang="ja-JP" sz="9600" dirty="0" smtClean="0"/>
          </a:p>
          <a:p>
            <a:r>
              <a:rPr lang="en-US" altLang="ja-JP" sz="9600" dirty="0"/>
              <a:t/>
            </a:r>
            <a:br>
              <a:rPr lang="en-US" altLang="ja-JP" sz="9600" dirty="0"/>
            </a:br>
            <a:r>
              <a:rPr lang="en-US" altLang="ja-JP" sz="9600" dirty="0" smtClean="0"/>
              <a:t/>
            </a:r>
            <a:br>
              <a:rPr lang="en-US" altLang="ja-JP" sz="9600" dirty="0" smtClean="0"/>
            </a:br>
            <a:r>
              <a:rPr lang="en-US" altLang="ja-JP" sz="9600" dirty="0" smtClean="0">
                <a:latin typeface="+mj-lt"/>
              </a:rPr>
              <a:t>Blog</a:t>
            </a:r>
            <a:endParaRPr lang="en-US" sz="9600" dirty="0">
              <a:latin typeface="+mj-lt"/>
            </a:endParaRPr>
          </a:p>
          <a:p>
            <a:endParaRPr lang="en-US" dirty="0"/>
          </a:p>
        </p:txBody>
      </p:sp>
      <p:sp>
        <p:nvSpPr>
          <p:cNvPr id="6" name="Content Placeholder 5"/>
          <p:cNvSpPr>
            <a:spLocks noGrp="1"/>
          </p:cNvSpPr>
          <p:nvPr>
            <p:ph sz="quarter" idx="4"/>
          </p:nvPr>
        </p:nvSpPr>
        <p:spPr>
          <a:xfrm>
            <a:off x="4645026" y="1295401"/>
            <a:ext cx="4041775" cy="4830763"/>
          </a:xfrm>
        </p:spPr>
        <p:txBody>
          <a:bodyPr/>
          <a:lstStyle/>
          <a:p>
            <a:pPr marL="0" indent="0">
              <a:buNone/>
            </a:pPr>
            <a:endParaRPr lang="en-US" sz="1800" b="1" dirty="0" smtClean="0">
              <a:latin typeface="+mj-lt"/>
              <a:hlinkClick r:id=""/>
            </a:endParaRPr>
          </a:p>
          <a:p>
            <a:pPr marL="0" indent="0">
              <a:buNone/>
            </a:pPr>
            <a:r>
              <a:rPr lang="en-US" sz="1800" b="1" dirty="0" smtClean="0">
                <a:latin typeface="+mj-lt"/>
                <a:hlinkClick r:id=""/>
              </a:rPr>
              <a:t>https</a:t>
            </a:r>
            <a:r>
              <a:rPr lang="en-US" sz="1800" b="1" dirty="0">
                <a:latin typeface="+mj-lt"/>
                <a:hlinkClick r:id="rId3"/>
              </a:rPr>
              <a:t>://blogs.cul.columbia.edu/makino/</a:t>
            </a:r>
            <a:r>
              <a:rPr lang="en-US" sz="1800" b="1" dirty="0"/>
              <a:t/>
            </a:r>
            <a:br>
              <a:rPr lang="en-US" sz="1800" b="1" dirty="0"/>
            </a:br>
            <a:endParaRPr lang="en-US" sz="1800" dirty="0"/>
          </a:p>
          <a:p>
            <a:pPr marL="0" indent="0">
              <a:buNone/>
            </a:pPr>
            <a:endParaRPr lang="en-US" sz="1800" b="1" dirty="0">
              <a:hlinkClick r:id="rId2"/>
            </a:endParaRPr>
          </a:p>
          <a:p>
            <a:endParaRPr lang="en-US" dirty="0"/>
          </a:p>
        </p:txBody>
      </p:sp>
      <p:pic>
        <p:nvPicPr>
          <p:cNvPr id="7" name="Picture 6" descr="Makino Collection - Mozilla Firef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362200"/>
            <a:ext cx="3505200" cy="4267200"/>
          </a:xfrm>
          <a:prstGeom prst="rect">
            <a:avLst/>
          </a:prstGeom>
        </p:spPr>
      </p:pic>
      <p:pic>
        <p:nvPicPr>
          <p:cNvPr id="8" name="Picture 7" descr="Makino Collection Blog — Archiving East Asian Film Studies at Starr Library - Mozilla Firefox"/>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369574"/>
            <a:ext cx="3962400" cy="4267200"/>
          </a:xfrm>
          <a:prstGeom prst="rect">
            <a:avLst/>
          </a:prstGeom>
        </p:spPr>
      </p:pic>
    </p:spTree>
    <p:extLst>
      <p:ext uri="{BB962C8B-B14F-4D97-AF65-F5344CB8AC3E}">
        <p14:creationId xmlns:p14="http://schemas.microsoft.com/office/powerpoint/2010/main" val="83838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56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promote unique collections</a:t>
            </a:r>
            <a:endParaRPr lang="en-US" dirty="0"/>
          </a:p>
        </p:txBody>
      </p:sp>
      <p:sp>
        <p:nvSpPr>
          <p:cNvPr id="3" name="Content Placeholder 2"/>
          <p:cNvSpPr>
            <a:spLocks noGrp="1"/>
          </p:cNvSpPr>
          <p:nvPr>
            <p:ph idx="1"/>
          </p:nvPr>
        </p:nvSpPr>
        <p:spPr/>
        <p:txBody>
          <a:bodyPr/>
          <a:lstStyle/>
          <a:p>
            <a:r>
              <a:rPr lang="en-US" dirty="0" smtClean="0">
                <a:latin typeface="+mj-lt"/>
              </a:rPr>
              <a:t>Symposia</a:t>
            </a:r>
          </a:p>
          <a:p>
            <a:r>
              <a:rPr lang="en-US" dirty="0" smtClean="0">
                <a:latin typeface="+mj-lt"/>
              </a:rPr>
              <a:t>Columbia YouTube</a:t>
            </a:r>
          </a:p>
          <a:p>
            <a:r>
              <a:rPr lang="en-US" dirty="0" smtClean="0">
                <a:latin typeface="+mj-lt"/>
              </a:rPr>
              <a:t>Academic Commons (Open Access at Columbia)</a:t>
            </a:r>
          </a:p>
          <a:p>
            <a:r>
              <a:rPr lang="en-US" dirty="0" smtClean="0">
                <a:latin typeface="+mj-lt"/>
              </a:rPr>
              <a:t>Websites</a:t>
            </a:r>
          </a:p>
          <a:p>
            <a:r>
              <a:rPr lang="en-US" dirty="0" smtClean="0">
                <a:latin typeface="+mj-lt"/>
              </a:rPr>
              <a:t>Blogs</a:t>
            </a:r>
          </a:p>
          <a:p>
            <a:r>
              <a:rPr lang="en-US" dirty="0">
                <a:latin typeface="+mj-lt"/>
              </a:rPr>
              <a:t>Finding Aids, online catalogs </a:t>
            </a:r>
            <a:r>
              <a:rPr lang="en-US" dirty="0" smtClean="0">
                <a:latin typeface="+mj-lt"/>
              </a:rPr>
              <a:t>(more traditional means)</a:t>
            </a:r>
            <a:endParaRPr lang="en-US" dirty="0">
              <a:latin typeface="+mj-lt"/>
            </a:endParaRPr>
          </a:p>
        </p:txBody>
      </p:sp>
    </p:spTree>
    <p:extLst>
      <p:ext uri="{BB962C8B-B14F-4D97-AF65-F5344CB8AC3E}">
        <p14:creationId xmlns:p14="http://schemas.microsoft.com/office/powerpoint/2010/main" val="2265515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04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257800" cy="1143000"/>
          </a:xfrm>
        </p:spPr>
        <p:txBody>
          <a:bodyPr>
            <a:normAutofit/>
          </a:bodyPr>
          <a:lstStyle/>
          <a:p>
            <a:r>
              <a:rPr lang="en-US" altLang="zh-CN" sz="2800" dirty="0" smtClean="0">
                <a:ea typeface="Kozuka Mincho Pro M" pitchFamily="18" charset="-128"/>
              </a:rPr>
              <a:t>Columbia University</a:t>
            </a:r>
            <a:r>
              <a:rPr lang="en-US" altLang="ja-JP" sz="2800" dirty="0">
                <a:ea typeface="Kozuka Mincho Pro M" pitchFamily="18" charset="-128"/>
              </a:rPr>
              <a:t/>
            </a:r>
            <a:br>
              <a:rPr lang="en-US" altLang="ja-JP" sz="2800" dirty="0">
                <a:ea typeface="Kozuka Mincho Pro M" pitchFamily="18" charset="-128"/>
              </a:rPr>
            </a:br>
            <a:r>
              <a:rPr lang="en-US" altLang="ja-JP" sz="2800" dirty="0">
                <a:ea typeface="Kozuka Mincho Pro M" pitchFamily="18" charset="-128"/>
              </a:rPr>
              <a:t>C.V</a:t>
            </a:r>
            <a:r>
              <a:rPr lang="en-US" altLang="ja-JP" sz="2800" dirty="0" smtClean="0">
                <a:ea typeface="Kozuka Mincho Pro M" pitchFamily="18" charset="-128"/>
              </a:rPr>
              <a:t>. Starr East Asian Library</a:t>
            </a:r>
            <a:endParaRPr lang="en-US" sz="2800" dirty="0">
              <a:ea typeface="Kozuka Mincho Pro M" pitchFamily="18" charset="-128"/>
            </a:endParaRPr>
          </a:p>
        </p:txBody>
      </p:sp>
      <p:pic>
        <p:nvPicPr>
          <p:cNvPr id="3077"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388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14718" y="1600200"/>
            <a:ext cx="37055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4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2700" dirty="0" smtClean="0"/>
              <a:t>“</a:t>
            </a:r>
            <a:r>
              <a:rPr lang="en-US" sz="2700" b="1" dirty="0" smtClean="0"/>
              <a:t>The </a:t>
            </a:r>
            <a:r>
              <a:rPr lang="en-US" sz="2700" b="1" dirty="0"/>
              <a:t>Makino Collection at Columbia: the Present and Future of an </a:t>
            </a:r>
            <a:r>
              <a:rPr lang="en-US" sz="2700" b="1" dirty="0" smtClean="0"/>
              <a:t>Archive, A Symposium,” November 11, 2011</a:t>
            </a:r>
            <a:r>
              <a:rPr lang="en-US" b="1" dirty="0"/>
              <a:t/>
            </a:r>
            <a:br>
              <a:rPr lang="en-US" b="1" dirty="0"/>
            </a:b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latin typeface="+mj-lt"/>
              </a:rPr>
              <a:t>Makino Collection Finding </a:t>
            </a:r>
            <a:r>
              <a:rPr lang="en-US" dirty="0">
                <a:latin typeface="+mj-lt"/>
              </a:rPr>
              <a:t>Aid </a:t>
            </a:r>
            <a:r>
              <a:rPr lang="en-US" dirty="0" smtClean="0">
                <a:latin typeface="+mj-lt"/>
              </a:rPr>
              <a:t>draft (in process)</a:t>
            </a:r>
            <a:r>
              <a:rPr lang="en-US" dirty="0">
                <a:latin typeface="+mj-lt"/>
              </a:rPr>
              <a:t/>
            </a:r>
            <a:br>
              <a:rPr lang="en-US" dirty="0">
                <a:latin typeface="+mj-lt"/>
              </a:rPr>
            </a:br>
            <a:r>
              <a:rPr lang="en-US" sz="2600" dirty="0">
                <a:latin typeface="+mj-lt"/>
                <a:hlinkClick r:id="rId2"/>
              </a:rPr>
              <a:t>http://</a:t>
            </a:r>
            <a:r>
              <a:rPr lang="en-US" sz="2600" dirty="0" smtClean="0">
                <a:latin typeface="+mj-lt"/>
                <a:hlinkClick r:id="rId2"/>
              </a:rPr>
              <a:t>library.columbia.edu/content/dam/libraryweb/libraries/eastasian/makino/Guide-Makino_Mamoru_Collection-June_2011_draft.pdf</a:t>
            </a:r>
            <a:r>
              <a:rPr lang="en-US" sz="2600" dirty="0" smtClean="0">
                <a:latin typeface="+mj-lt"/>
              </a:rPr>
              <a:t/>
            </a:r>
            <a:br>
              <a:rPr lang="en-US" sz="2600" dirty="0" smtClean="0">
                <a:latin typeface="+mj-lt"/>
              </a:rPr>
            </a:br>
            <a:endParaRPr lang="en-US" sz="2600" dirty="0">
              <a:latin typeface="+mj-lt"/>
            </a:endParaRPr>
          </a:p>
          <a:p>
            <a:r>
              <a:rPr lang="en-US" dirty="0" smtClean="0">
                <a:latin typeface="+mj-lt"/>
              </a:rPr>
              <a:t>Makino </a:t>
            </a:r>
            <a:r>
              <a:rPr lang="en-US" dirty="0">
                <a:latin typeface="+mj-lt"/>
              </a:rPr>
              <a:t>Collection Website</a:t>
            </a:r>
            <a:br>
              <a:rPr lang="en-US" dirty="0">
                <a:latin typeface="+mj-lt"/>
              </a:rPr>
            </a:br>
            <a:r>
              <a:rPr lang="en-US" sz="2600" dirty="0">
                <a:latin typeface="+mj-lt"/>
                <a:hlinkClick r:id="rId3"/>
              </a:rPr>
              <a:t>http://</a:t>
            </a:r>
            <a:r>
              <a:rPr lang="en-US" sz="2600" dirty="0" smtClean="0">
                <a:latin typeface="+mj-lt"/>
                <a:hlinkClick r:id="rId3"/>
              </a:rPr>
              <a:t>library.columbia.edu/indiv/eastasian/special_collections/makino_mamoru.html</a:t>
            </a:r>
            <a:r>
              <a:rPr lang="en-US" sz="2600" dirty="0" smtClean="0">
                <a:latin typeface="+mj-lt"/>
              </a:rPr>
              <a:t/>
            </a:r>
            <a:br>
              <a:rPr lang="en-US" sz="2600" dirty="0" smtClean="0">
                <a:latin typeface="+mj-lt"/>
              </a:rPr>
            </a:br>
            <a:endParaRPr lang="en-US" sz="2600" dirty="0">
              <a:latin typeface="+mj-lt"/>
            </a:endParaRPr>
          </a:p>
          <a:p>
            <a:r>
              <a:rPr lang="en-US" dirty="0" smtClean="0">
                <a:latin typeface="+mj-lt"/>
              </a:rPr>
              <a:t>Makino Symposium Website</a:t>
            </a:r>
            <a:br>
              <a:rPr lang="en-US" dirty="0" smtClean="0">
                <a:latin typeface="+mj-lt"/>
              </a:rPr>
            </a:br>
            <a:r>
              <a:rPr lang="en-US" sz="2600" u="sng" dirty="0">
                <a:latin typeface="+mj-lt"/>
                <a:hlinkClick r:id="rId4"/>
              </a:rPr>
              <a:t>http://</a:t>
            </a:r>
            <a:r>
              <a:rPr lang="en-US" sz="2600" u="sng" dirty="0" smtClean="0">
                <a:latin typeface="+mj-lt"/>
                <a:hlinkClick r:id="rId4"/>
              </a:rPr>
              <a:t>library.columbia.edu/indiv/eastasian/special_collections/makino_mamoru/symposium.html</a:t>
            </a:r>
            <a:r>
              <a:rPr lang="en-US" sz="2600" u="sng" dirty="0" smtClean="0">
                <a:latin typeface="+mj-lt"/>
              </a:rPr>
              <a:t/>
            </a:r>
            <a:br>
              <a:rPr lang="en-US" sz="2600" u="sng" dirty="0" smtClean="0">
                <a:latin typeface="+mj-lt"/>
              </a:rPr>
            </a:br>
            <a:endParaRPr lang="en-US" sz="2600" dirty="0">
              <a:latin typeface="+mj-lt"/>
            </a:endParaRPr>
          </a:p>
          <a:p>
            <a:r>
              <a:rPr lang="en-US" dirty="0" smtClean="0">
                <a:latin typeface="+mj-lt"/>
              </a:rPr>
              <a:t>YouTube channel at Columbia</a:t>
            </a:r>
            <a:br>
              <a:rPr lang="en-US" dirty="0" smtClean="0">
                <a:latin typeface="+mj-lt"/>
              </a:rPr>
            </a:br>
            <a:r>
              <a:rPr lang="en-US" sz="2900" u="sng" dirty="0" smtClean="0">
                <a:latin typeface="+mj-lt"/>
                <a:hlinkClick r:id="rId5"/>
              </a:rPr>
              <a:t>http</a:t>
            </a:r>
            <a:r>
              <a:rPr lang="en-US" sz="2900" u="sng" dirty="0">
                <a:latin typeface="+mj-lt"/>
                <a:hlinkClick r:id="rId5"/>
              </a:rPr>
              <a:t>://</a:t>
            </a:r>
            <a:r>
              <a:rPr lang="en-US" sz="2900" u="sng" dirty="0" smtClean="0">
                <a:latin typeface="+mj-lt"/>
                <a:hlinkClick r:id="rId5"/>
              </a:rPr>
              <a:t>www.youtube.com/user/columbiauniversity/videos?query=makino+symposium</a:t>
            </a:r>
            <a:r>
              <a:rPr lang="en-US" sz="2900" u="sng" dirty="0" smtClean="0">
                <a:latin typeface="+mj-lt"/>
              </a:rPr>
              <a:t/>
            </a:r>
            <a:br>
              <a:rPr lang="en-US" sz="2900" u="sng" dirty="0" smtClean="0">
                <a:latin typeface="+mj-lt"/>
              </a:rPr>
            </a:br>
            <a:endParaRPr lang="en-US" sz="2900" u="sng" dirty="0">
              <a:latin typeface="+mj-lt"/>
            </a:endParaRPr>
          </a:p>
          <a:p>
            <a:r>
              <a:rPr lang="en-US" dirty="0" smtClean="0">
                <a:latin typeface="+mj-lt"/>
              </a:rPr>
              <a:t>Academic Commons</a:t>
            </a:r>
            <a:br>
              <a:rPr lang="en-US" dirty="0" smtClean="0">
                <a:latin typeface="+mj-lt"/>
              </a:rPr>
            </a:br>
            <a:r>
              <a:rPr lang="en-US" sz="2900" u="sng" dirty="0">
                <a:latin typeface="+mj-lt"/>
                <a:hlinkClick r:id="rId6"/>
              </a:rPr>
              <a:t>http://academiccommons.columbia.edu</a:t>
            </a:r>
            <a:r>
              <a:rPr lang="en-US" sz="2900" u="sng" dirty="0" smtClean="0">
                <a:latin typeface="+mj-lt"/>
                <a:hlinkClick r:id="rId6"/>
              </a:rPr>
              <a:t>/</a:t>
            </a:r>
            <a:r>
              <a:rPr lang="en-US" sz="2900" u="sng" dirty="0" smtClean="0">
                <a:latin typeface="+mj-lt"/>
              </a:rPr>
              <a:t/>
            </a:r>
            <a:br>
              <a:rPr lang="en-US" sz="2900" u="sng" dirty="0" smtClean="0">
                <a:latin typeface="+mj-lt"/>
              </a:rPr>
            </a:br>
            <a:endParaRPr lang="en-US" sz="2900" u="sng" dirty="0">
              <a:latin typeface="+mj-lt"/>
            </a:endParaRPr>
          </a:p>
          <a:p>
            <a:r>
              <a:rPr lang="en-US" dirty="0" smtClean="0">
                <a:latin typeface="+mj-lt"/>
              </a:rPr>
              <a:t>Makino </a:t>
            </a:r>
            <a:r>
              <a:rPr lang="en-US" dirty="0">
                <a:latin typeface="+mj-lt"/>
              </a:rPr>
              <a:t>Collection Blog</a:t>
            </a:r>
            <a:br>
              <a:rPr lang="en-US" dirty="0">
                <a:latin typeface="+mj-lt"/>
              </a:rPr>
            </a:br>
            <a:r>
              <a:rPr lang="en-US" sz="2900" dirty="0">
                <a:latin typeface="+mj-lt"/>
                <a:hlinkClick r:id="rId7"/>
              </a:rPr>
              <a:t>https://blogs.cul.columbia.edu/makino</a:t>
            </a:r>
            <a:r>
              <a:rPr lang="en-US" sz="2900" dirty="0" smtClean="0">
                <a:latin typeface="+mj-lt"/>
                <a:hlinkClick r:id="rId7"/>
              </a:rPr>
              <a:t>/</a:t>
            </a:r>
            <a:endParaRPr lang="en-US" sz="2900" dirty="0" smtClean="0">
              <a:latin typeface="+mj-lt"/>
            </a:endParaRPr>
          </a:p>
          <a:p>
            <a:pPr marL="0" indent="0">
              <a:buNone/>
            </a:pPr>
            <a:endParaRPr lang="en-US" u="sng" dirty="0"/>
          </a:p>
          <a:p>
            <a:pPr marL="0" indent="0">
              <a:buNone/>
            </a:pPr>
            <a:endParaRPr lang="en-US" u="sng" dirty="0"/>
          </a:p>
          <a:p>
            <a:pPr marL="0" indent="0">
              <a:buNone/>
            </a:pPr>
            <a:endParaRPr lang="en-US" dirty="0"/>
          </a:p>
        </p:txBody>
      </p:sp>
    </p:spTree>
    <p:extLst>
      <p:ext uri="{BB962C8B-B14F-4D97-AF65-F5344CB8AC3E}">
        <p14:creationId xmlns:p14="http://schemas.microsoft.com/office/powerpoint/2010/main" val="45466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41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33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Symposia at Starr Library</a:t>
            </a:r>
            <a:endParaRPr lang="en-US" dirty="0"/>
          </a:p>
        </p:txBody>
      </p:sp>
      <p:sp>
        <p:nvSpPr>
          <p:cNvPr id="3" name="Content Placeholder 2"/>
          <p:cNvSpPr>
            <a:spLocks noGrp="1"/>
          </p:cNvSpPr>
          <p:nvPr>
            <p:ph idx="1"/>
          </p:nvPr>
        </p:nvSpPr>
        <p:spPr>
          <a:xfrm>
            <a:off x="457200" y="1295401"/>
            <a:ext cx="8229600" cy="4830763"/>
          </a:xfrm>
        </p:spPr>
        <p:txBody>
          <a:bodyPr>
            <a:normAutofit fontScale="40000" lnSpcReduction="20000"/>
          </a:bodyPr>
          <a:lstStyle/>
          <a:p>
            <a:r>
              <a:rPr lang="en-US" sz="6000" dirty="0" smtClean="0">
                <a:latin typeface="+mj-lt"/>
              </a:rPr>
              <a:t>Tibetan Studies symposium, Feb. 2009</a:t>
            </a:r>
            <a:br>
              <a:rPr lang="en-US" sz="6000" dirty="0" smtClean="0">
                <a:latin typeface="+mj-lt"/>
              </a:rPr>
            </a:br>
            <a:r>
              <a:rPr lang="en-US" sz="3800" dirty="0" smtClean="0">
                <a:latin typeface="+mj-lt"/>
              </a:rPr>
              <a:t>video proceedings</a:t>
            </a:r>
            <a:br>
              <a:rPr lang="en-US" sz="3800" dirty="0" smtClean="0">
                <a:latin typeface="+mj-lt"/>
              </a:rPr>
            </a:br>
            <a:r>
              <a:rPr lang="en-US" sz="4000" dirty="0" smtClean="0">
                <a:latin typeface="+mj-lt"/>
                <a:hlinkClick r:id="rId2"/>
              </a:rPr>
              <a:t>http</a:t>
            </a:r>
            <a:r>
              <a:rPr lang="en-US" sz="4000" dirty="0">
                <a:latin typeface="+mj-lt"/>
                <a:hlinkClick r:id="rId2"/>
              </a:rPr>
              <a:t>://</a:t>
            </a:r>
            <a:r>
              <a:rPr lang="en-US" sz="4000" dirty="0" smtClean="0">
                <a:latin typeface="+mj-lt"/>
                <a:hlinkClick r:id="rId2"/>
              </a:rPr>
              <a:t>library.columbia.edu/indiv/eastasian/tibetan/2009_conference/video.html</a:t>
            </a:r>
            <a:r>
              <a:rPr lang="en-US" sz="1800" dirty="0" smtClean="0">
                <a:latin typeface="+mj-lt"/>
              </a:rPr>
              <a:t/>
            </a:r>
            <a:br>
              <a:rPr lang="en-US" sz="1800" dirty="0" smtClean="0">
                <a:latin typeface="+mj-lt"/>
              </a:rPr>
            </a:br>
            <a:endParaRPr lang="en-US" dirty="0" smtClean="0">
              <a:latin typeface="+mj-lt"/>
            </a:endParaRPr>
          </a:p>
          <a:p>
            <a:r>
              <a:rPr lang="en-US" sz="6000" dirty="0" smtClean="0">
                <a:latin typeface="+mj-lt"/>
              </a:rPr>
              <a:t>Chinese film festival and conference, Oct. 2011</a:t>
            </a:r>
            <a:r>
              <a:rPr lang="en-US" sz="6000" dirty="0">
                <a:latin typeface="+mj-lt"/>
              </a:rPr>
              <a:t/>
            </a:r>
            <a:br>
              <a:rPr lang="en-US" sz="6000" dirty="0">
                <a:latin typeface="+mj-lt"/>
              </a:rPr>
            </a:br>
            <a:r>
              <a:rPr lang="en-US" sz="3400" dirty="0" smtClean="0">
                <a:latin typeface="+mj-lt"/>
              </a:rPr>
              <a:t>website</a:t>
            </a:r>
            <a:r>
              <a:rPr lang="en-US" dirty="0" smtClean="0">
                <a:latin typeface="+mj-lt"/>
              </a:rPr>
              <a:t/>
            </a:r>
            <a:br>
              <a:rPr lang="en-US" dirty="0" smtClean="0">
                <a:latin typeface="+mj-lt"/>
              </a:rPr>
            </a:br>
            <a:r>
              <a:rPr lang="en-US" sz="4000" dirty="0" smtClean="0">
                <a:latin typeface="+mj-lt"/>
                <a:hlinkClick r:id="rId3"/>
              </a:rPr>
              <a:t>http</a:t>
            </a:r>
            <a:r>
              <a:rPr lang="en-US" sz="4000" dirty="0">
                <a:latin typeface="+mj-lt"/>
                <a:hlinkClick r:id="rId3"/>
              </a:rPr>
              <a:t>://</a:t>
            </a:r>
            <a:r>
              <a:rPr lang="en-US" sz="4000" dirty="0" smtClean="0">
                <a:latin typeface="+mj-lt"/>
                <a:hlinkClick r:id="rId3"/>
              </a:rPr>
              <a:t>arts.columbia.edu/cinema-china-culture-china-film-festival-and-conference</a:t>
            </a:r>
            <a:r>
              <a:rPr lang="en-US" sz="2900" dirty="0" smtClean="0">
                <a:latin typeface="+mj-lt"/>
              </a:rPr>
              <a:t/>
            </a:r>
            <a:br>
              <a:rPr lang="en-US" sz="2900" dirty="0" smtClean="0">
                <a:latin typeface="+mj-lt"/>
              </a:rPr>
            </a:br>
            <a:endParaRPr lang="en-US" sz="2900" dirty="0" smtClean="0">
              <a:latin typeface="+mj-lt"/>
            </a:endParaRPr>
          </a:p>
          <a:p>
            <a:r>
              <a:rPr lang="en-US" sz="6000" dirty="0" smtClean="0">
                <a:latin typeface="+mj-lt"/>
              </a:rPr>
              <a:t>Makino film symposium, Nov. 2011</a:t>
            </a:r>
            <a:r>
              <a:rPr lang="en-US" sz="6000" dirty="0">
                <a:latin typeface="+mj-lt"/>
              </a:rPr>
              <a:t/>
            </a:r>
            <a:br>
              <a:rPr lang="en-US" sz="6000" dirty="0">
                <a:latin typeface="+mj-lt"/>
              </a:rPr>
            </a:br>
            <a:r>
              <a:rPr lang="en-US" sz="3400" dirty="0" smtClean="0">
                <a:latin typeface="+mj-lt"/>
              </a:rPr>
              <a:t>website</a:t>
            </a:r>
            <a:r>
              <a:rPr lang="en-US" sz="1900" dirty="0">
                <a:latin typeface="+mj-lt"/>
              </a:rPr>
              <a:t/>
            </a:r>
            <a:br>
              <a:rPr lang="en-US" sz="1900" dirty="0">
                <a:latin typeface="+mj-lt"/>
              </a:rPr>
            </a:br>
            <a:r>
              <a:rPr lang="en-US" sz="4000" u="sng" dirty="0">
                <a:latin typeface="+mj-lt"/>
                <a:hlinkClick r:id="rId4"/>
              </a:rPr>
              <a:t>http://</a:t>
            </a:r>
            <a:r>
              <a:rPr lang="en-US" sz="4000" u="sng" dirty="0" smtClean="0">
                <a:latin typeface="+mj-lt"/>
                <a:hlinkClick r:id="rId4"/>
              </a:rPr>
              <a:t>library.columbia.edu/indiv/eastasian/special_collections/makino_mamoru/symposium.html</a:t>
            </a:r>
            <a:r>
              <a:rPr lang="en-US" sz="4000" u="sng" dirty="0" smtClean="0">
                <a:latin typeface="+mj-lt"/>
              </a:rPr>
              <a:t/>
            </a:r>
            <a:br>
              <a:rPr lang="en-US" sz="4000" u="sng" dirty="0" smtClean="0">
                <a:latin typeface="+mj-lt"/>
              </a:rPr>
            </a:br>
            <a:r>
              <a:rPr lang="en-US" sz="1900" u="sng" dirty="0" smtClean="0">
                <a:latin typeface="+mj-lt"/>
              </a:rPr>
              <a:t/>
            </a:r>
            <a:br>
              <a:rPr lang="en-US" sz="1900" u="sng" dirty="0" smtClean="0">
                <a:latin typeface="+mj-lt"/>
              </a:rPr>
            </a:br>
            <a:r>
              <a:rPr lang="en-US" sz="3400" dirty="0">
                <a:latin typeface="+mj-lt"/>
              </a:rPr>
              <a:t>YouTube channel at Columbia</a:t>
            </a:r>
            <a:br>
              <a:rPr lang="en-US" sz="3400" dirty="0">
                <a:latin typeface="+mj-lt"/>
              </a:rPr>
            </a:br>
            <a:r>
              <a:rPr lang="en-US" sz="4000" u="sng" dirty="0">
                <a:latin typeface="+mj-lt"/>
                <a:hlinkClick r:id="rId5"/>
              </a:rPr>
              <a:t>http://</a:t>
            </a:r>
            <a:r>
              <a:rPr lang="en-US" sz="4000" u="sng" dirty="0" smtClean="0">
                <a:latin typeface="+mj-lt"/>
                <a:hlinkClick r:id="rId5"/>
              </a:rPr>
              <a:t>www.youtube.com/user/columbiauniversity/videos?query=makino+symposium</a:t>
            </a:r>
            <a:r>
              <a:rPr lang="en-US" sz="4000" u="sng" dirty="0" smtClean="0">
                <a:latin typeface="+mj-lt"/>
              </a:rPr>
              <a:t/>
            </a:r>
            <a:br>
              <a:rPr lang="en-US" sz="4000" u="sng" dirty="0" smtClean="0">
                <a:latin typeface="+mj-lt"/>
              </a:rPr>
            </a:br>
            <a:r>
              <a:rPr lang="en-US" sz="2000" u="sng" dirty="0" smtClean="0">
                <a:latin typeface="+mj-lt"/>
              </a:rPr>
              <a:t/>
            </a:r>
            <a:br>
              <a:rPr lang="en-US" sz="2000" u="sng" dirty="0" smtClean="0">
                <a:latin typeface="+mj-lt"/>
              </a:rPr>
            </a:br>
            <a:r>
              <a:rPr lang="en-US" sz="3400" dirty="0" smtClean="0">
                <a:latin typeface="+mj-lt"/>
              </a:rPr>
              <a:t>Academic </a:t>
            </a:r>
            <a:r>
              <a:rPr lang="en-US" sz="3400" dirty="0">
                <a:latin typeface="+mj-lt"/>
              </a:rPr>
              <a:t>Commons</a:t>
            </a:r>
            <a:r>
              <a:rPr lang="en-US" sz="2000" dirty="0">
                <a:latin typeface="+mj-lt"/>
              </a:rPr>
              <a:t/>
            </a:r>
            <a:br>
              <a:rPr lang="en-US" sz="2000" dirty="0">
                <a:latin typeface="+mj-lt"/>
              </a:rPr>
            </a:br>
            <a:r>
              <a:rPr lang="en-US" sz="4000" u="sng" dirty="0">
                <a:latin typeface="+mj-lt"/>
                <a:hlinkClick r:id="rId6"/>
              </a:rPr>
              <a:t>http://academiccommons.columbia.edu/</a:t>
            </a:r>
            <a:endParaRPr lang="en-US" sz="4000" u="sng" dirty="0">
              <a:latin typeface="+mj-lt"/>
            </a:endParaRPr>
          </a:p>
          <a:p>
            <a:pPr marL="0" indent="0">
              <a:buNone/>
            </a:pPr>
            <a:endParaRPr lang="en-US" dirty="0" smtClean="0">
              <a:latin typeface="+mj-lt"/>
            </a:endParaRPr>
          </a:p>
          <a:p>
            <a:r>
              <a:rPr lang="en-US" sz="6000" dirty="0" smtClean="0">
                <a:latin typeface="+mj-lt"/>
              </a:rPr>
              <a:t>Korean film symposium, March </a:t>
            </a:r>
            <a:r>
              <a:rPr lang="en-US" sz="6000" dirty="0">
                <a:latin typeface="+mj-lt"/>
              </a:rPr>
              <a:t>2012</a:t>
            </a:r>
            <a:br>
              <a:rPr lang="en-US" sz="6000" dirty="0">
                <a:latin typeface="+mj-lt"/>
              </a:rPr>
            </a:br>
            <a:r>
              <a:rPr lang="en-US" sz="3400" dirty="0" smtClean="0">
                <a:latin typeface="+mj-lt"/>
              </a:rPr>
              <a:t>website</a:t>
            </a:r>
            <a:r>
              <a:rPr lang="en-US" dirty="0" smtClean="0">
                <a:latin typeface="+mj-lt"/>
              </a:rPr>
              <a:t/>
            </a:r>
            <a:br>
              <a:rPr lang="en-US" dirty="0" smtClean="0">
                <a:latin typeface="+mj-lt"/>
              </a:rPr>
            </a:br>
            <a:r>
              <a:rPr lang="en-US" sz="4000" dirty="0" smtClean="0">
                <a:latin typeface="+mj-lt"/>
                <a:hlinkClick r:id="rId7"/>
              </a:rPr>
              <a:t>http</a:t>
            </a:r>
            <a:r>
              <a:rPr lang="en-US" sz="4000" dirty="0">
                <a:latin typeface="+mj-lt"/>
                <a:hlinkClick r:id="rId7"/>
              </a:rPr>
              <a:t>://</a:t>
            </a:r>
            <a:r>
              <a:rPr lang="en-US" sz="4000" dirty="0" smtClean="0">
                <a:latin typeface="+mj-lt"/>
                <a:hlinkClick r:id="rId7"/>
              </a:rPr>
              <a:t>library.columbia.edu/indiv/eastasian/korean/rarespecial/conant_collection/conantsymposium.html</a:t>
            </a:r>
            <a:endParaRPr lang="en-US" sz="4000" dirty="0" smtClean="0">
              <a:latin typeface="+mj-lt"/>
            </a:endParaRPr>
          </a:p>
          <a:p>
            <a:endParaRPr lang="en-US" dirty="0"/>
          </a:p>
        </p:txBody>
      </p:sp>
    </p:spTree>
    <p:extLst>
      <p:ext uri="{BB962C8B-B14F-4D97-AF65-F5344CB8AC3E}">
        <p14:creationId xmlns:p14="http://schemas.microsoft.com/office/powerpoint/2010/main" val="211400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can be digital</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latin typeface="+mj-lt"/>
              </a:rPr>
              <a:t>Academic Commons</a:t>
            </a:r>
            <a:r>
              <a:rPr lang="en-US" dirty="0">
                <a:latin typeface="+mj-lt"/>
              </a:rPr>
              <a:t>: </a:t>
            </a:r>
            <a:r>
              <a:rPr lang="en-US" sz="2400" u="sng" dirty="0">
                <a:latin typeface="+mj-lt"/>
                <a:hlinkClick r:id="rId2"/>
              </a:rPr>
              <a:t>http://academiccommons.columbia.edu/</a:t>
            </a:r>
            <a:endParaRPr lang="en-US" sz="2400" dirty="0">
              <a:latin typeface="+mj-lt"/>
            </a:endParaRPr>
          </a:p>
          <a:p>
            <a:r>
              <a:rPr lang="en-US" dirty="0">
                <a:latin typeface="+mj-lt"/>
              </a:rPr>
              <a:t>“</a:t>
            </a:r>
            <a:r>
              <a:rPr lang="en-US" i="1" dirty="0">
                <a:latin typeface="+mj-lt"/>
              </a:rPr>
              <a:t>Academic Commons</a:t>
            </a:r>
            <a:r>
              <a:rPr lang="en-US" dirty="0">
                <a:latin typeface="+mj-lt"/>
              </a:rPr>
              <a:t> is Columbia University's digital repository where faculty, students, and staff of Columbia and its affiliate institutions can deposit the results of their scholarly work and research. Content in Academic Commons is freely available to the public</a:t>
            </a:r>
            <a:r>
              <a:rPr lang="en-US" dirty="0" smtClean="0">
                <a:latin typeface="+mj-lt"/>
              </a:rPr>
              <a:t>.”</a:t>
            </a:r>
            <a:br>
              <a:rPr lang="en-US" dirty="0" smtClean="0">
                <a:latin typeface="+mj-lt"/>
              </a:rPr>
            </a:br>
            <a:endParaRPr lang="en-US" dirty="0">
              <a:latin typeface="+mj-lt"/>
            </a:endParaRPr>
          </a:p>
          <a:p>
            <a:r>
              <a:rPr lang="en-US" dirty="0" smtClean="0">
                <a:latin typeface="+mj-lt"/>
              </a:rPr>
              <a:t>“</a:t>
            </a:r>
            <a:r>
              <a:rPr lang="en-US" dirty="0">
                <a:latin typeface="+mj-lt"/>
              </a:rPr>
              <a:t>Open Access (OA) literature is digital, online, free of charge, and free of most copyright and licensing restrictions” </a:t>
            </a:r>
            <a:r>
              <a:rPr lang="en-US" dirty="0" smtClean="0">
                <a:latin typeface="+mj-lt"/>
              </a:rPr>
              <a:t>(</a:t>
            </a:r>
            <a:r>
              <a:rPr lang="en-US" dirty="0">
                <a:latin typeface="+mj-lt"/>
              </a:rPr>
              <a:t>Peter </a:t>
            </a:r>
            <a:r>
              <a:rPr lang="en-US" dirty="0" smtClean="0">
                <a:latin typeface="+mj-lt"/>
              </a:rPr>
              <a:t>Suber, </a:t>
            </a:r>
            <a:r>
              <a:rPr lang="en-US" i="1" dirty="0">
                <a:latin typeface="+mj-lt"/>
              </a:rPr>
              <a:t>Open </a:t>
            </a:r>
            <a:r>
              <a:rPr lang="en-US" i="1" dirty="0" smtClean="0">
                <a:latin typeface="+mj-lt"/>
              </a:rPr>
              <a:t>Access. </a:t>
            </a:r>
            <a:r>
              <a:rPr lang="en-US" dirty="0" smtClean="0">
                <a:latin typeface="+mj-lt"/>
              </a:rPr>
              <a:t>MIT Press, 2012, p</a:t>
            </a:r>
            <a:r>
              <a:rPr lang="en-US" dirty="0">
                <a:latin typeface="+mj-lt"/>
              </a:rPr>
              <a:t>. 4).  </a:t>
            </a:r>
            <a:r>
              <a:rPr lang="en-US" dirty="0" smtClean="0">
                <a:latin typeface="+mj-lt"/>
              </a:rPr>
              <a:t/>
            </a:r>
            <a:br>
              <a:rPr lang="en-US" dirty="0" smtClean="0">
                <a:latin typeface="+mj-lt"/>
              </a:rPr>
            </a:br>
            <a:endParaRPr lang="en-US" dirty="0" smtClean="0">
              <a:latin typeface="+mj-lt"/>
            </a:endParaRPr>
          </a:p>
          <a:p>
            <a:r>
              <a:rPr lang="en-US" dirty="0" smtClean="0">
                <a:latin typeface="+mj-lt"/>
              </a:rPr>
              <a:t>Open </a:t>
            </a:r>
            <a:r>
              <a:rPr lang="en-US" dirty="0">
                <a:latin typeface="+mj-lt"/>
              </a:rPr>
              <a:t>Access is not just written literature. </a:t>
            </a:r>
            <a:r>
              <a:rPr lang="en-US" dirty="0" smtClean="0">
                <a:latin typeface="+mj-lt"/>
              </a:rPr>
              <a:t/>
            </a:r>
            <a:br>
              <a:rPr lang="en-US" dirty="0" smtClean="0">
                <a:latin typeface="+mj-lt"/>
              </a:rPr>
            </a:br>
            <a:r>
              <a:rPr lang="en-US" dirty="0" smtClean="0">
                <a:latin typeface="+mj-lt"/>
              </a:rPr>
              <a:t>“</a:t>
            </a:r>
            <a:r>
              <a:rPr lang="en-US" dirty="0">
                <a:latin typeface="+mj-lt"/>
              </a:rPr>
              <a:t>In principle, any kind of digital content can be OA, since any digital content can be put online without price or permission barriers. Moreover, any kind of content can be digital: texts, data, images, audio, video, multimedia, and executable code. We can have OA music and movies, news and novels, sitcoms and software – and to different degrees we already do.”  (p. 9)</a:t>
            </a:r>
          </a:p>
        </p:txBody>
      </p:sp>
    </p:spTree>
    <p:extLst>
      <p:ext uri="{BB962C8B-B14F-4D97-AF65-F5344CB8AC3E}">
        <p14:creationId xmlns:p14="http://schemas.microsoft.com/office/powerpoint/2010/main" val="388597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00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72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1169</TotalTime>
  <Words>358</Words>
  <Application>Microsoft Office PowerPoint</Application>
  <PresentationFormat>On-screen Show (4:3)</PresentationFormat>
  <Paragraphs>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Innovative Discovery of Unique Collections: The Case of the  Makino Mamoru Collection at Columbia University”  </vt:lpstr>
      <vt:lpstr>Ways to promote unique collections</vt:lpstr>
      <vt:lpstr> “The Makino Collection at Columbia: the Present and Future of an Archive, A Symposium,” November 11, 2011 </vt:lpstr>
      <vt:lpstr>PowerPoint Presentation</vt:lpstr>
      <vt:lpstr>PowerPoint Presentation</vt:lpstr>
      <vt:lpstr>Recent Symposia at Starr Library</vt:lpstr>
      <vt:lpstr>Open Access can be digital</vt:lpstr>
      <vt:lpstr>PowerPoint Presentation</vt:lpstr>
      <vt:lpstr>PowerPoint Presentation</vt:lpstr>
      <vt:lpstr>PowerPoint Presentation</vt:lpstr>
      <vt:lpstr>PowerPoint Presentation</vt:lpstr>
      <vt:lpstr>About the Makino Collection/牧野コレクション)</vt:lpstr>
      <vt:lpstr>Contents of the Makino Collection/牧野コレクション</vt:lpstr>
      <vt:lpstr>Movie Theater Handbills/chirashi, 1925</vt:lpstr>
      <vt:lpstr> Personal Collections:  Kishi Matsuo/岸松雄 scrapbook, 1960</vt:lpstr>
      <vt:lpstr>戦後雑誌, GHQ period 戦後雑誌, GHQ period </vt:lpstr>
      <vt:lpstr>Books autographed by Charlie Chaplin on March 16, 1971</vt:lpstr>
      <vt:lpstr>Makino Website and Blog</vt:lpstr>
      <vt:lpstr>PowerPoint Presentation</vt:lpstr>
      <vt:lpstr>PowerPoint Presentation</vt:lpstr>
      <vt:lpstr>Columbia University C.V. Starr East Asian Library</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w2k-mosis-user</dc:creator>
  <cp:lastModifiedBy>Beth Katzoff</cp:lastModifiedBy>
  <cp:revision>146</cp:revision>
  <cp:lastPrinted>2011-11-07T17:20:23Z</cp:lastPrinted>
  <dcterms:created xsi:type="dcterms:W3CDTF">2011-09-14T18:40:53Z</dcterms:created>
  <dcterms:modified xsi:type="dcterms:W3CDTF">2013-02-28T21:14:28Z</dcterms:modified>
</cp:coreProperties>
</file>